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73" r:id="rId3"/>
    <p:sldId id="257" r:id="rId4"/>
    <p:sldId id="258" r:id="rId5"/>
    <p:sldId id="259" r:id="rId6"/>
    <p:sldId id="260" r:id="rId7"/>
    <p:sldId id="261" r:id="rId8"/>
    <p:sldId id="262" r:id="rId9"/>
    <p:sldId id="263" r:id="rId10"/>
    <p:sldId id="264" r:id="rId11"/>
    <p:sldId id="266"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24" autoAdjust="0"/>
  </p:normalViewPr>
  <p:slideViewPr>
    <p:cSldViewPr>
      <p:cViewPr varScale="1">
        <p:scale>
          <a:sx n="69" d="100"/>
          <a:sy n="69" d="100"/>
        </p:scale>
        <p:origin x="-14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85A0A9-50AE-4C69-B2B4-20943A7436F5}" type="datetimeFigureOut">
              <a:rPr lang="en-US" smtClean="0"/>
              <a:pPr/>
              <a:t>4/10/2018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798C74-DF31-420E-A20D-0C779F73D59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B798C74-DF31-420E-A20D-0C779F73D594}"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59399D6-7C5D-42B7-8A2E-842635391CEB}" type="datetimeFigureOut">
              <a:rPr lang="en-US" smtClean="0"/>
              <a:pPr/>
              <a:t>4/10/2018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9399D6-7C5D-42B7-8A2E-842635391CEB}" type="datetimeFigureOut">
              <a:rPr lang="en-US" smtClean="0"/>
              <a:pPr/>
              <a:t>4/10/2018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9399D6-7C5D-42B7-8A2E-842635391CEB}" type="datetimeFigureOut">
              <a:rPr lang="en-US" smtClean="0"/>
              <a:pPr/>
              <a:t>4/10/2018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9399D6-7C5D-42B7-8A2E-842635391CEB}" type="datetimeFigureOut">
              <a:rPr lang="en-US" smtClean="0"/>
              <a:pPr/>
              <a:t>4/10/2018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9399D6-7C5D-42B7-8A2E-842635391CEB}" type="datetimeFigureOut">
              <a:rPr lang="en-US" smtClean="0"/>
              <a:pPr/>
              <a:t>4/10/2018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59399D6-7C5D-42B7-8A2E-842635391CEB}" type="datetimeFigureOut">
              <a:rPr lang="en-US" smtClean="0"/>
              <a:pPr/>
              <a:t>4/10/2018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59399D6-7C5D-42B7-8A2E-842635391CEB}" type="datetimeFigureOut">
              <a:rPr lang="en-US" smtClean="0"/>
              <a:pPr/>
              <a:t>4/10/2018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59399D6-7C5D-42B7-8A2E-842635391CEB}" type="datetimeFigureOut">
              <a:rPr lang="en-US" smtClean="0"/>
              <a:pPr/>
              <a:t>4/10/2018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399D6-7C5D-42B7-8A2E-842635391CEB}" type="datetimeFigureOut">
              <a:rPr lang="en-US" smtClean="0"/>
              <a:pPr/>
              <a:t>4/10/2018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399D6-7C5D-42B7-8A2E-842635391CEB}" type="datetimeFigureOut">
              <a:rPr lang="en-US" smtClean="0"/>
              <a:pPr/>
              <a:t>4/10/2018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399D6-7C5D-42B7-8A2E-842635391CEB}" type="datetimeFigureOut">
              <a:rPr lang="en-US" smtClean="0"/>
              <a:pPr/>
              <a:t>4/10/2018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F116E7-45C0-40BC-A9BC-4FE3DA2F336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399D6-7C5D-42B7-8A2E-842635391CEB}" type="datetimeFigureOut">
              <a:rPr lang="en-US" smtClean="0"/>
              <a:pPr/>
              <a:t>4/10/2018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16E7-45C0-40BC-A9BC-4FE3DA2F336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Hypoglycemia" TargetMode="External"/><Relationship Id="rId3" Type="http://schemas.openxmlformats.org/officeDocument/2006/relationships/hyperlink" Target="https://en.wikipedia.org/wiki/Medical_device" TargetMode="External"/><Relationship Id="rId7" Type="http://schemas.openxmlformats.org/officeDocument/2006/relationships/hyperlink" Target="https://en.wikipedia.org/wiki/Diabetes_mellitus" TargetMode="External"/><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hyperlink" Target="https://en.wikipedia.org/wiki/Blood_glucose_monitoring" TargetMode="External"/><Relationship Id="rId11" Type="http://schemas.openxmlformats.org/officeDocument/2006/relationships/hyperlink" Target="https://en.wikipedia.org/wiki/Mmol/L" TargetMode="External"/><Relationship Id="rId5" Type="http://schemas.openxmlformats.org/officeDocument/2006/relationships/hyperlink" Target="https://en.wikipedia.org/wiki/Blood" TargetMode="External"/><Relationship Id="rId10" Type="http://schemas.openxmlformats.org/officeDocument/2006/relationships/hyperlink" Target="https://en.wikipedia.org/wiki/Mg/dl" TargetMode="External"/><Relationship Id="rId4" Type="http://schemas.openxmlformats.org/officeDocument/2006/relationships/hyperlink" Target="https://en.wikipedia.org/wiki/Glucose" TargetMode="External"/><Relationship Id="rId9" Type="http://schemas.openxmlformats.org/officeDocument/2006/relationships/hyperlink" Target="https://en.wikipedia.org/wiki/Blood_lancet"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Bio-Medical Instrumentation</a:t>
            </a:r>
            <a:endParaRPr lang="en-IN" dirty="0"/>
          </a:p>
        </p:txBody>
      </p:sp>
      <p:sp>
        <p:nvSpPr>
          <p:cNvPr id="3" name="Subtitle 2"/>
          <p:cNvSpPr>
            <a:spLocks noGrp="1"/>
          </p:cNvSpPr>
          <p:nvPr>
            <p:ph type="subTitle" idx="1"/>
          </p:nvPr>
        </p:nvSpPr>
        <p:spPr>
          <a:xfrm>
            <a:off x="500034" y="4000504"/>
            <a:ext cx="7896252" cy="2071702"/>
          </a:xfrm>
        </p:spPr>
        <p:txBody>
          <a:bodyPr/>
          <a:lstStyle/>
          <a:p>
            <a:pPr algn="ctr"/>
            <a:r>
              <a:rPr lang="en-US" sz="4400" dirty="0" smtClean="0">
                <a:solidFill>
                  <a:schemeClr val="bg2">
                    <a:lumMod val="50000"/>
                  </a:schemeClr>
                </a:solidFill>
              </a:rPr>
              <a:t>Prepared By: Mrs. Loveleena</a:t>
            </a:r>
            <a:r>
              <a:rPr lang="en-US" dirty="0" smtClean="0">
                <a:solidFill>
                  <a:schemeClr val="bg2">
                    <a:lumMod val="50000"/>
                  </a:schemeClr>
                </a:solidFill>
              </a:rPr>
              <a:t> </a:t>
            </a:r>
          </a:p>
          <a:p>
            <a:pPr algn="ctr"/>
            <a:r>
              <a:rPr lang="en-US" dirty="0" smtClean="0">
                <a:solidFill>
                  <a:schemeClr val="bg2">
                    <a:lumMod val="50000"/>
                  </a:schemeClr>
                </a:solidFill>
              </a:rPr>
              <a:t>                              (</a:t>
            </a:r>
            <a:r>
              <a:rPr lang="en-US" dirty="0" err="1" smtClean="0">
                <a:solidFill>
                  <a:schemeClr val="bg2">
                    <a:lumMod val="50000"/>
                  </a:schemeClr>
                </a:solidFill>
              </a:rPr>
              <a:t>Lect.IC</a:t>
            </a:r>
            <a:r>
              <a:rPr lang="en-US" dirty="0" smtClean="0">
                <a:solidFill>
                  <a:schemeClr val="bg2">
                    <a:lumMod val="50000"/>
                  </a:schemeClr>
                </a:solidFill>
              </a:rPr>
              <a:t> Department)</a:t>
            </a:r>
          </a:p>
          <a:p>
            <a:pPr algn="ct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endParaRPr lang="en-IN" dirty="0"/>
          </a:p>
        </p:txBody>
      </p:sp>
      <p:sp>
        <p:nvSpPr>
          <p:cNvPr id="3" name="Content Placeholder 2"/>
          <p:cNvSpPr>
            <a:spLocks noGrp="1"/>
          </p:cNvSpPr>
          <p:nvPr>
            <p:ph idx="1"/>
          </p:nvPr>
        </p:nvSpPr>
        <p:spPr>
          <a:xfrm>
            <a:off x="428596" y="1857364"/>
            <a:ext cx="8229600" cy="4525963"/>
          </a:xfrm>
        </p:spPr>
        <p:txBody>
          <a:bodyPr>
            <a:normAutofit/>
          </a:bodyPr>
          <a:lstStyle/>
          <a:p>
            <a:pPr>
              <a:buNone/>
            </a:pPr>
            <a:r>
              <a:rPr lang="en-US" sz="3600" dirty="0" smtClean="0"/>
              <a:t>Pacemaker is a device and its function is like a generator and electrical impulse gives to the heart for its to start beating again.</a:t>
            </a:r>
          </a:p>
          <a:p>
            <a:pPr>
              <a:buNone/>
            </a:pPr>
            <a:r>
              <a:rPr lang="en-US" sz="3600" dirty="0"/>
              <a:t> </a:t>
            </a:r>
            <a:r>
              <a:rPr lang="en-US" sz="3600" dirty="0" smtClean="0"/>
              <a:t>       It is implemented under the skin and connects it to the heart through a wire.</a:t>
            </a:r>
            <a:endParaRPr lang="en-IN"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Image result for external pacemaker vs internal pacemaker"/>
          <p:cNvPicPr>
            <a:picLocks noChangeAspect="1" noChangeArrowheads="1"/>
          </p:cNvPicPr>
          <p:nvPr/>
        </p:nvPicPr>
        <p:blipFill>
          <a:blip r:embed="rId2"/>
          <a:srcRect/>
          <a:stretch>
            <a:fillRect/>
          </a:stretch>
        </p:blipFill>
        <p:spPr bwMode="auto">
          <a:xfrm>
            <a:off x="1142976" y="1214422"/>
            <a:ext cx="6357982" cy="478634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DEFIBRILLATOR</a:t>
            </a:r>
            <a:endParaRPr lang="en-IN" dirty="0"/>
          </a:p>
        </p:txBody>
      </p:sp>
      <p:sp>
        <p:nvSpPr>
          <p:cNvPr id="1026" name="AutoShape 2" descr="Image result for defibrillat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28" name="Picture 4" descr="Related image"/>
          <p:cNvPicPr>
            <a:picLocks noChangeAspect="1" noChangeArrowheads="1"/>
          </p:cNvPicPr>
          <p:nvPr/>
        </p:nvPicPr>
        <p:blipFill>
          <a:blip r:embed="rId2"/>
          <a:srcRect/>
          <a:stretch>
            <a:fillRect/>
          </a:stretch>
        </p:blipFill>
        <p:spPr bwMode="auto">
          <a:xfrm>
            <a:off x="1785918" y="1857364"/>
            <a:ext cx="5357850" cy="421484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785794"/>
            <a:ext cx="6429404" cy="1200329"/>
          </a:xfrm>
          <a:prstGeom prst="rect">
            <a:avLst/>
          </a:prstGeom>
        </p:spPr>
        <p:txBody>
          <a:bodyPr wrap="square">
            <a:spAutoFit/>
          </a:bodyPr>
          <a:lstStyle/>
          <a:p>
            <a:r>
              <a:rPr lang="en-IN" dirty="0" smtClean="0"/>
              <a:t>A </a:t>
            </a:r>
            <a:r>
              <a:rPr lang="en-IN" b="1" dirty="0" smtClean="0"/>
              <a:t>defibrillator</a:t>
            </a:r>
            <a:r>
              <a:rPr lang="en-IN" dirty="0" smtClean="0"/>
              <a:t> is a machine that can help when ventricular fibrillation happens in the heart of a human. A </a:t>
            </a:r>
            <a:r>
              <a:rPr lang="en-IN" b="1" dirty="0" smtClean="0"/>
              <a:t>defibrillator</a:t>
            </a:r>
            <a:r>
              <a:rPr lang="en-IN" dirty="0" smtClean="0"/>
              <a:t> is a life saving device. Fibrillation happens when many different cells in the heart begin to act as pacemaker cells.</a:t>
            </a:r>
            <a:endParaRPr lang="en-IN" dirty="0"/>
          </a:p>
        </p:txBody>
      </p:sp>
      <p:sp>
        <p:nvSpPr>
          <p:cNvPr id="3" name="Rectangle 2"/>
          <p:cNvSpPr/>
          <p:nvPr/>
        </p:nvSpPr>
        <p:spPr>
          <a:xfrm>
            <a:off x="428596" y="2214554"/>
            <a:ext cx="6500842" cy="1477328"/>
          </a:xfrm>
          <a:prstGeom prst="rect">
            <a:avLst/>
          </a:prstGeom>
        </p:spPr>
        <p:txBody>
          <a:bodyPr wrap="square">
            <a:spAutoFit/>
          </a:bodyPr>
          <a:lstStyle/>
          <a:p>
            <a:r>
              <a:rPr lang="en-IN" b="1" dirty="0" smtClean="0"/>
              <a:t>Defibrillation</a:t>
            </a:r>
            <a:r>
              <a:rPr lang="en-IN" dirty="0" smtClean="0"/>
              <a:t> is a technique used in emergency medicine to terminate ventricular fibrillation or pulses ventricular tachycardia. It uses an electrical shock to reset the electrical state of the heart so that it may beat to a rhythm controlled by its own natural pacemaker cells.</a:t>
            </a:r>
            <a:endParaRPr lang="en-IN" dirty="0"/>
          </a:p>
        </p:txBody>
      </p:sp>
      <p:sp>
        <p:nvSpPr>
          <p:cNvPr id="4" name="Rectangle 3"/>
          <p:cNvSpPr/>
          <p:nvPr/>
        </p:nvSpPr>
        <p:spPr>
          <a:xfrm>
            <a:off x="500034" y="3857628"/>
            <a:ext cx="6215106" cy="1200329"/>
          </a:xfrm>
          <a:prstGeom prst="rect">
            <a:avLst/>
          </a:prstGeom>
        </p:spPr>
        <p:txBody>
          <a:bodyPr wrap="square">
            <a:spAutoFit/>
          </a:bodyPr>
          <a:lstStyle/>
          <a:p>
            <a:r>
              <a:rPr lang="en-IN" dirty="0" smtClean="0"/>
              <a:t>Defibrillation is a medical technique used to counter the onset of ventricular fibrillation, (VF) a common cause of cardiac arrest, and pulses ventricular tachycardia, which sometimes precedes ventricular fibrillation but can be just as dangerous on its own.</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42918"/>
            <a:ext cx="8229600" cy="1143000"/>
          </a:xfrm>
        </p:spPr>
        <p:txBody>
          <a:bodyPr/>
          <a:lstStyle/>
          <a:p>
            <a:r>
              <a:rPr lang="en-US" dirty="0" smtClean="0"/>
              <a:t>GLUCOMETER</a:t>
            </a:r>
            <a:endParaRPr lang="en-IN" dirty="0"/>
          </a:p>
        </p:txBody>
      </p:sp>
      <p:pic>
        <p:nvPicPr>
          <p:cNvPr id="34818" name="Picture 2" descr="Related image"/>
          <p:cNvPicPr>
            <a:picLocks noChangeAspect="1" noChangeArrowheads="1"/>
          </p:cNvPicPr>
          <p:nvPr/>
        </p:nvPicPr>
        <p:blipFill>
          <a:blip r:embed="rId2"/>
          <a:srcRect/>
          <a:stretch>
            <a:fillRect/>
          </a:stretch>
        </p:blipFill>
        <p:spPr bwMode="auto">
          <a:xfrm>
            <a:off x="0" y="1500174"/>
            <a:ext cx="5786446" cy="4500594"/>
          </a:xfrm>
          <a:prstGeom prst="rect">
            <a:avLst/>
          </a:prstGeom>
          <a:noFill/>
        </p:spPr>
      </p:pic>
      <p:sp>
        <p:nvSpPr>
          <p:cNvPr id="4" name="Rectangle 3"/>
          <p:cNvSpPr/>
          <p:nvPr/>
        </p:nvSpPr>
        <p:spPr>
          <a:xfrm>
            <a:off x="5214942" y="1582341"/>
            <a:ext cx="3714776" cy="4801314"/>
          </a:xfrm>
          <a:prstGeom prst="rect">
            <a:avLst/>
          </a:prstGeom>
        </p:spPr>
        <p:txBody>
          <a:bodyPr wrap="square">
            <a:spAutoFit/>
          </a:bodyPr>
          <a:lstStyle/>
          <a:p>
            <a:r>
              <a:rPr lang="en-IN" dirty="0" smtClean="0"/>
              <a:t>A </a:t>
            </a:r>
            <a:r>
              <a:rPr lang="en-IN" b="1" dirty="0" smtClean="0"/>
              <a:t>glucose meter</a:t>
            </a:r>
            <a:r>
              <a:rPr lang="en-IN" dirty="0" smtClean="0"/>
              <a:t> is a </a:t>
            </a:r>
            <a:r>
              <a:rPr lang="en-IN" dirty="0" smtClean="0">
                <a:hlinkClick r:id="rId3" tooltip="Medical device"/>
              </a:rPr>
              <a:t>medical device</a:t>
            </a:r>
            <a:r>
              <a:rPr lang="en-IN" dirty="0" smtClean="0"/>
              <a:t> for determining the approximate concentration of </a:t>
            </a:r>
            <a:r>
              <a:rPr lang="en-IN" dirty="0" smtClean="0">
                <a:hlinkClick r:id="rId4" tooltip="Glucose"/>
              </a:rPr>
              <a:t>glucose</a:t>
            </a:r>
            <a:r>
              <a:rPr lang="en-IN" dirty="0" smtClean="0"/>
              <a:t> in the </a:t>
            </a:r>
            <a:r>
              <a:rPr lang="en-IN" dirty="0" smtClean="0">
                <a:hlinkClick r:id="rId5" tooltip="Blood"/>
              </a:rPr>
              <a:t>blood</a:t>
            </a:r>
            <a:r>
              <a:rPr lang="en-IN" dirty="0" smtClean="0"/>
              <a:t>. It can also be a strip of glucose paper dipped into a substance and measured to the glucose chart. It is a key element of home </a:t>
            </a:r>
            <a:r>
              <a:rPr lang="en-IN" dirty="0" smtClean="0">
                <a:hlinkClick r:id="rId6" tooltip="Blood glucose monitoring"/>
              </a:rPr>
              <a:t>blood glucose monitoring</a:t>
            </a:r>
            <a:r>
              <a:rPr lang="en-IN" dirty="0" smtClean="0"/>
              <a:t> (HBGM) by people with </a:t>
            </a:r>
            <a:r>
              <a:rPr lang="en-IN" dirty="0" smtClean="0">
                <a:hlinkClick r:id="rId7" tooltip="Diabetes mellitus"/>
              </a:rPr>
              <a:t>diabetes mellitus</a:t>
            </a:r>
            <a:r>
              <a:rPr lang="en-IN" dirty="0" smtClean="0"/>
              <a:t> or </a:t>
            </a:r>
            <a:r>
              <a:rPr lang="en-IN" dirty="0" err="1" smtClean="0">
                <a:hlinkClick r:id="rId8" tooltip="Hypoglycemia"/>
              </a:rPr>
              <a:t>hypoglycemia</a:t>
            </a:r>
            <a:r>
              <a:rPr lang="en-IN" dirty="0" smtClean="0"/>
              <a:t>. A small drop of blood, obtained by pricking the skin with a </a:t>
            </a:r>
            <a:r>
              <a:rPr lang="en-IN" dirty="0" smtClean="0">
                <a:hlinkClick r:id="rId9" tooltip="Blood lancet"/>
              </a:rPr>
              <a:t>lancet</a:t>
            </a:r>
            <a:r>
              <a:rPr lang="en-IN" dirty="0" smtClean="0"/>
              <a:t>, is placed on a disposable test strip that the meter reads and uses to calculate the blood glucose level. The meter then displays the level in units of </a:t>
            </a:r>
            <a:r>
              <a:rPr lang="en-IN" dirty="0" smtClean="0">
                <a:hlinkClick r:id="rId10" tooltip="Mg/dl"/>
              </a:rPr>
              <a:t>mg/dl</a:t>
            </a:r>
            <a:r>
              <a:rPr lang="en-IN" dirty="0" smtClean="0"/>
              <a:t> or </a:t>
            </a:r>
            <a:r>
              <a:rPr lang="en-IN" dirty="0" err="1" smtClean="0">
                <a:hlinkClick r:id="rId11" tooltip="Mmol/L"/>
              </a:rPr>
              <a:t>mmol</a:t>
            </a:r>
            <a:r>
              <a:rPr lang="en-IN" dirty="0" smtClean="0">
                <a:hlinkClick r:id="rId11" tooltip="Mmol/L"/>
              </a:rPr>
              <a:t>/l</a:t>
            </a:r>
            <a:r>
              <a:rPr lang="en-IN" dirty="0" smtClean="0"/>
              <a:t>.</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BIOTELEMETRY</a:t>
            </a:r>
            <a:endParaRPr lang="en-IN" dirty="0"/>
          </a:p>
        </p:txBody>
      </p:sp>
      <p:pic>
        <p:nvPicPr>
          <p:cNvPr id="38914" name="Picture 2" descr="Image result for BIOTELEMETRY"/>
          <p:cNvPicPr>
            <a:picLocks noChangeAspect="1" noChangeArrowheads="1"/>
          </p:cNvPicPr>
          <p:nvPr/>
        </p:nvPicPr>
        <p:blipFill>
          <a:blip r:embed="rId2"/>
          <a:srcRect/>
          <a:stretch>
            <a:fillRect/>
          </a:stretch>
        </p:blipFill>
        <p:spPr bwMode="auto">
          <a:xfrm>
            <a:off x="785786" y="1357298"/>
            <a:ext cx="7239000" cy="492919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Image result for BIOTELEMETRY description"/>
          <p:cNvPicPr>
            <a:picLocks noChangeAspect="1" noChangeArrowheads="1"/>
          </p:cNvPicPr>
          <p:nvPr/>
        </p:nvPicPr>
        <p:blipFill>
          <a:blip r:embed="rId2"/>
          <a:srcRect/>
          <a:stretch>
            <a:fillRect/>
          </a:stretch>
        </p:blipFill>
        <p:spPr bwMode="auto">
          <a:xfrm>
            <a:off x="357158" y="857232"/>
            <a:ext cx="7858180" cy="521497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357430"/>
            <a:ext cx="8229600" cy="1143000"/>
          </a:xfrm>
        </p:spPr>
        <p:txBody>
          <a:bodyPr>
            <a:normAutofit/>
          </a:bodyPr>
          <a:lstStyle/>
          <a:p>
            <a:r>
              <a:rPr lang="en-US" sz="6600" b="1" dirty="0" smtClean="0"/>
              <a:t>THANKYOU</a:t>
            </a:r>
            <a:endParaRPr lang="en-IN" sz="6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ECG:-ELECTRO CARDIO GRAM</a:t>
            </a:r>
            <a:endParaRPr lang="en-IN" sz="4800"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sz="3200" dirty="0" smtClean="0"/>
              <a:t>An ECG is a test that checks for problems in electrical activity of heart. It translates heart electrical activity into line tracing on paper and the machine by which ECG is recorded called Electrocardiograph.</a:t>
            </a:r>
            <a:endParaRPr lang="en-IN"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ECG Waveform</a:t>
            </a:r>
            <a:endParaRPr lang="en-IN" dirty="0"/>
          </a:p>
        </p:txBody>
      </p:sp>
      <p:pic>
        <p:nvPicPr>
          <p:cNvPr id="18434" name="Picture 2" descr="https://mk0homeobookykppfn33.kinstacdn.com/wp-content/uploads/2013/08/ecg.jpg"/>
          <p:cNvPicPr>
            <a:picLocks noChangeAspect="1" noChangeArrowheads="1"/>
          </p:cNvPicPr>
          <p:nvPr/>
        </p:nvPicPr>
        <p:blipFill>
          <a:blip r:embed="rId2"/>
          <a:srcRect/>
          <a:stretch>
            <a:fillRect/>
          </a:stretch>
        </p:blipFill>
        <p:spPr bwMode="auto">
          <a:xfrm>
            <a:off x="1500166" y="2357430"/>
            <a:ext cx="6072230" cy="37147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Image result for ecg waveform presentation"/>
          <p:cNvPicPr>
            <a:picLocks noChangeAspect="1" noChangeArrowheads="1"/>
          </p:cNvPicPr>
          <p:nvPr/>
        </p:nvPicPr>
        <p:blipFill>
          <a:blip r:embed="rId2"/>
          <a:srcRect/>
          <a:stretch>
            <a:fillRect/>
          </a:stretch>
        </p:blipFill>
        <p:spPr bwMode="auto">
          <a:xfrm>
            <a:off x="1000100" y="1071546"/>
            <a:ext cx="6934200" cy="52006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ECG BLOCK DIAGRAM</a:t>
            </a:r>
            <a:endParaRPr lang="en-IN" dirty="0"/>
          </a:p>
        </p:txBody>
      </p:sp>
      <p:pic>
        <p:nvPicPr>
          <p:cNvPr id="21506" name="Picture 2" descr="Image result for ecg BLOCK DIAGRAM presentation"/>
          <p:cNvPicPr>
            <a:picLocks noChangeAspect="1" noChangeArrowheads="1"/>
          </p:cNvPicPr>
          <p:nvPr/>
        </p:nvPicPr>
        <p:blipFill>
          <a:blip r:embed="rId2"/>
          <a:srcRect/>
          <a:stretch>
            <a:fillRect/>
          </a:stretch>
        </p:blipFill>
        <p:spPr bwMode="auto">
          <a:xfrm>
            <a:off x="1142976" y="2071678"/>
            <a:ext cx="6076950" cy="45624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Advantages Of ECG</a:t>
            </a:r>
            <a:endParaRPr lang="en-IN" dirty="0"/>
          </a:p>
        </p:txBody>
      </p:sp>
      <p:pic>
        <p:nvPicPr>
          <p:cNvPr id="24578" name="Picture 2" descr="Image result for ADVANTAGES AND APPLICATIONS OF ecg"/>
          <p:cNvPicPr>
            <a:picLocks noChangeAspect="1" noChangeArrowheads="1"/>
          </p:cNvPicPr>
          <p:nvPr/>
        </p:nvPicPr>
        <p:blipFill>
          <a:blip r:embed="rId2"/>
          <a:srcRect/>
          <a:stretch>
            <a:fillRect/>
          </a:stretch>
        </p:blipFill>
        <p:spPr bwMode="auto">
          <a:xfrm>
            <a:off x="1500166" y="2000240"/>
            <a:ext cx="6076950" cy="45624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APPLICATIONS OF ECG</a:t>
            </a:r>
            <a:br>
              <a:rPr lang="en-US" dirty="0" smtClean="0"/>
            </a:br>
            <a:endParaRPr lang="en-IN" dirty="0"/>
          </a:p>
        </p:txBody>
      </p:sp>
      <p:pic>
        <p:nvPicPr>
          <p:cNvPr id="26626" name="Picture 2" descr="Image result for ADVANTAGES AND APPLICATIONS OF ecg"/>
          <p:cNvPicPr>
            <a:picLocks noChangeAspect="1" noChangeArrowheads="1"/>
          </p:cNvPicPr>
          <p:nvPr/>
        </p:nvPicPr>
        <p:blipFill>
          <a:blip r:embed="rId2"/>
          <a:srcRect/>
          <a:stretch>
            <a:fillRect/>
          </a:stretch>
        </p:blipFill>
        <p:spPr bwMode="auto">
          <a:xfrm>
            <a:off x="1500166" y="1643050"/>
            <a:ext cx="6076950" cy="45624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PACEMAKER</a:t>
            </a:r>
            <a:endParaRPr lang="en-IN" dirty="0"/>
          </a:p>
        </p:txBody>
      </p:sp>
      <p:pic>
        <p:nvPicPr>
          <p:cNvPr id="27650" name="Picture 2" descr="Related image"/>
          <p:cNvPicPr>
            <a:picLocks noChangeAspect="1" noChangeArrowheads="1"/>
          </p:cNvPicPr>
          <p:nvPr/>
        </p:nvPicPr>
        <p:blipFill>
          <a:blip r:embed="rId2"/>
          <a:srcRect/>
          <a:stretch>
            <a:fillRect/>
          </a:stretch>
        </p:blipFill>
        <p:spPr bwMode="auto">
          <a:xfrm>
            <a:off x="2214546" y="2285992"/>
            <a:ext cx="4817268" cy="385765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161</Words>
  <Application>Microsoft Office PowerPoint</Application>
  <PresentationFormat>On-screen Show (4:3)</PresentationFormat>
  <Paragraphs>24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Bio-Medical Instrumentation</vt:lpstr>
      <vt:lpstr>THANKYOU</vt:lpstr>
      <vt:lpstr>ECG:-ELECTRO CARDIO GRAM</vt:lpstr>
      <vt:lpstr>ECG Waveform</vt:lpstr>
      <vt:lpstr>Slide 5</vt:lpstr>
      <vt:lpstr>ECG BLOCK DIAGRAM</vt:lpstr>
      <vt:lpstr>Advantages Of ECG</vt:lpstr>
      <vt:lpstr>APPLICATIONS OF ECG </vt:lpstr>
      <vt:lpstr>PACEMAKER</vt:lpstr>
      <vt:lpstr>INTRODUCTION </vt:lpstr>
      <vt:lpstr>Slide 11</vt:lpstr>
      <vt:lpstr>DEFIBRILLATOR</vt:lpstr>
      <vt:lpstr>Slide 13</vt:lpstr>
      <vt:lpstr>GLUCOMETER</vt:lpstr>
      <vt:lpstr>BIOTELEMETRY</vt:lpstr>
      <vt:lpstr>Slide 16</vt:lpstr>
    </vt:vector>
  </TitlesOfParts>
  <Company>Wipro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Instrumentation</dc:title>
  <dc:creator>IC DEPARTMENT</dc:creator>
  <cp:lastModifiedBy>IC DEPARTMENT</cp:lastModifiedBy>
  <cp:revision>12</cp:revision>
  <dcterms:created xsi:type="dcterms:W3CDTF">2018-04-03T09:33:48Z</dcterms:created>
  <dcterms:modified xsi:type="dcterms:W3CDTF">2018-04-10T06:30:49Z</dcterms:modified>
</cp:coreProperties>
</file>